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9" autoAdjust="0"/>
    <p:restoredTop sz="94660"/>
  </p:normalViewPr>
  <p:slideViewPr>
    <p:cSldViewPr snapToGrid="0">
      <p:cViewPr varScale="1">
        <p:scale>
          <a:sx n="56" d="100"/>
          <a:sy n="56" d="100"/>
        </p:scale>
        <p:origin x="-269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48E-B2DB-492E-8A3D-617E6A426BAA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4540-7CDB-4592-8879-DDC4195B25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9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48E-B2DB-492E-8A3D-617E6A426BAA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4540-7CDB-4592-8879-DDC4195B25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24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48E-B2DB-492E-8A3D-617E6A426BAA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4540-7CDB-4592-8879-DDC4195B25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417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48E-B2DB-492E-8A3D-617E6A426BAA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4540-7CDB-4592-8879-DDC4195B25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533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48E-B2DB-492E-8A3D-617E6A426BAA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4540-7CDB-4592-8879-DDC4195B25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1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48E-B2DB-492E-8A3D-617E6A426BAA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4540-7CDB-4592-8879-DDC4195B25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84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48E-B2DB-492E-8A3D-617E6A426BAA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4540-7CDB-4592-8879-DDC4195B25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36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48E-B2DB-492E-8A3D-617E6A426BAA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4540-7CDB-4592-8879-DDC4195B25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54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48E-B2DB-492E-8A3D-617E6A426BAA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4540-7CDB-4592-8879-DDC4195B25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4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48E-B2DB-492E-8A3D-617E6A426BAA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4540-7CDB-4592-8879-DDC4195B25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39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5348E-B2DB-492E-8A3D-617E6A426BAA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44540-7CDB-4592-8879-DDC4195B25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95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5348E-B2DB-492E-8A3D-617E6A426BAA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44540-7CDB-4592-8879-DDC4195B25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00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2020662"/>
            <a:ext cx="8058150" cy="685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3629480"/>
            <a:ext cx="8058150" cy="685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9012"/>
            <a:ext cx="10515600" cy="98470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>Actions in </a:t>
            </a:r>
            <a:r>
              <a:rPr lang="en-US" sz="3600" b="1" dirty="0"/>
              <a:t>Executive Order </a:t>
            </a:r>
            <a:r>
              <a:rPr lang="en-US" sz="3600" b="1" dirty="0" smtClean="0"/>
              <a:t>Released </a:t>
            </a:r>
            <a:r>
              <a:rPr lang="en-US" sz="3600" b="1" dirty="0"/>
              <a:t>December 15, 2015 </a:t>
            </a:r>
            <a:br>
              <a:rPr lang="en-US" sz="3600" b="1" dirty="0"/>
            </a:br>
            <a:r>
              <a:rPr lang="en-US" sz="3600" b="1" dirty="0"/>
              <a:t>and OPM Actions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130477"/>
            <a:ext cx="9757228" cy="5861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2000" b="1" dirty="0">
                <a:ea typeface="MS Mincho" panose="02020609040205080304" pitchFamily="49" charset="-128"/>
                <a:cs typeface="Times New Roman" panose="02020603050405020304" pitchFamily="18" charset="0"/>
              </a:rPr>
              <a:t>Hire the Best </a:t>
            </a:r>
            <a:r>
              <a:rPr lang="en-US" sz="2000" b="1" dirty="0" smtClean="0">
                <a:ea typeface="MS Mincho" panose="02020609040205080304" pitchFamily="49" charset="-128"/>
                <a:cs typeface="Times New Roman" panose="02020603050405020304" pitchFamily="18" charset="0"/>
              </a:rPr>
              <a:t>Talent</a:t>
            </a:r>
          </a:p>
          <a:p>
            <a:pPr marL="685800" indent="-336550">
              <a:buFont typeface="Arial" panose="020B0604020202020204" pitchFamily="34" charset="0"/>
              <a:buChar char="•"/>
            </a:pPr>
            <a:r>
              <a:rPr lang="en-US" sz="2000" dirty="0"/>
              <a:t>Streamline the Career SES Hiring </a:t>
            </a:r>
            <a:r>
              <a:rPr lang="en-US" sz="2000" dirty="0" smtClean="0"/>
              <a:t>Process</a:t>
            </a:r>
            <a:endParaRPr lang="en-US" sz="2000" dirty="0"/>
          </a:p>
          <a:p>
            <a:pPr marL="685800" lvl="0" indent="-336550">
              <a:buFont typeface="Arial" panose="020B0604020202020204" pitchFamily="34" charset="0"/>
              <a:buChar char="•"/>
            </a:pPr>
            <a:r>
              <a:rPr lang="en-US" sz="2000" dirty="0" smtClean="0"/>
              <a:t>Require Executive Ownership of Strategic Recruitment and Hiring</a:t>
            </a:r>
          </a:p>
          <a:p>
            <a:pPr marL="685800" lvl="1" indent="-3365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Establish Talent and Succession Management Process</a:t>
            </a:r>
          </a:p>
          <a:p>
            <a:pPr marL="349250" lvl="1"/>
            <a:endParaRPr lang="en-US" sz="2000" dirty="0" smtClean="0"/>
          </a:p>
          <a:p>
            <a:pPr marL="349250" marR="0" lvl="0" indent="-349250">
              <a:lnSpc>
                <a:spcPct val="115000"/>
              </a:lnSpc>
              <a:spcBef>
                <a:spcPts val="0"/>
              </a:spcBef>
              <a:buAutoNum type="arabicPeriod" startAt="2"/>
            </a:pPr>
            <a:r>
              <a:rPr lang="en-US" sz="2000" b="1" dirty="0">
                <a:ea typeface="MS Mincho" panose="02020609040205080304" pitchFamily="49" charset="-128"/>
                <a:cs typeface="Times New Roman" panose="02020603050405020304" pitchFamily="18" charset="0"/>
              </a:rPr>
              <a:t>Strengthen SES Development </a:t>
            </a:r>
          </a:p>
          <a:p>
            <a:pPr marL="685800" marR="0" lvl="0" indent="-3365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Increase SES Rotations (Government wide target of 15% by FY17)</a:t>
            </a:r>
          </a:p>
          <a:p>
            <a:pPr marL="685800" marR="0" lvl="0" indent="-3365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Increase SES Development Requirements</a:t>
            </a:r>
          </a:p>
          <a:p>
            <a:pPr marL="685800" marR="0" lvl="0" indent="-3365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Create SES Onboarding Program</a:t>
            </a:r>
          </a:p>
          <a:p>
            <a:pPr marL="0" lvl="0" indent="0">
              <a:buNone/>
              <a:tabLst>
                <a:tab pos="120650" algn="l"/>
              </a:tabLst>
            </a:pP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3.  </a:t>
            </a:r>
            <a:r>
              <a:rPr lang="en-US" sz="2000" b="1" dirty="0"/>
              <a:t>Improve SES Accountability, Recognition and Rewards</a:t>
            </a:r>
            <a:endParaRPr lang="en-US" sz="2000" dirty="0"/>
          </a:p>
          <a:p>
            <a:pPr marL="685800" indent="-336550">
              <a:buFont typeface="Arial" panose="020B0604020202020204" pitchFamily="34" charset="0"/>
              <a:buChar char="•"/>
            </a:pPr>
            <a:r>
              <a:rPr lang="en-US" sz="2000" dirty="0"/>
              <a:t>Increase </a:t>
            </a:r>
            <a:r>
              <a:rPr lang="en-US" sz="2000" dirty="0" smtClean="0"/>
              <a:t>Basic </a:t>
            </a:r>
            <a:r>
              <a:rPr lang="en-US" sz="2000" dirty="0"/>
              <a:t>Pay for SES </a:t>
            </a:r>
            <a:r>
              <a:rPr lang="en-US" sz="2000" dirty="0" smtClean="0"/>
              <a:t>so </a:t>
            </a:r>
            <a:r>
              <a:rPr lang="en-US" sz="2000" dirty="0"/>
              <a:t>they Earn More than </a:t>
            </a:r>
            <a:r>
              <a:rPr lang="en-US" sz="2000" dirty="0" smtClean="0"/>
              <a:t>Subordinates</a:t>
            </a:r>
            <a:endParaRPr lang="en-US" sz="2000" dirty="0"/>
          </a:p>
          <a:p>
            <a:pPr marL="685800" lvl="1" indent="-336550">
              <a:buFont typeface="Arial" panose="020B0604020202020204" pitchFamily="34" charset="0"/>
              <a:buChar char="•"/>
            </a:pPr>
            <a:r>
              <a:rPr lang="en-US" sz="2000" dirty="0" smtClean="0"/>
              <a:t>Increase Limit on SES Performance Awards Cap</a:t>
            </a:r>
          </a:p>
          <a:p>
            <a:pPr marL="685800" lvl="1" indent="-336550">
              <a:buFont typeface="Arial" panose="020B0604020202020204" pitchFamily="34" charset="0"/>
              <a:buChar char="•"/>
            </a:pPr>
            <a:r>
              <a:rPr lang="en-US" sz="2000" dirty="0" smtClean="0"/>
              <a:t>Launch </a:t>
            </a:r>
            <a:r>
              <a:rPr lang="en-US" sz="2000" dirty="0"/>
              <a:t>Education Campaign on SES </a:t>
            </a:r>
            <a:r>
              <a:rPr lang="en-US" sz="2000" dirty="0" smtClean="0"/>
              <a:t>Accountability (OPM Action)</a:t>
            </a:r>
          </a:p>
          <a:p>
            <a:pPr marL="685800" lvl="1" indent="-336550">
              <a:buFont typeface="Arial" panose="020B0604020202020204" pitchFamily="34" charset="0"/>
              <a:buChar char="•"/>
            </a:pPr>
            <a:r>
              <a:rPr lang="en-US" sz="2000" dirty="0" smtClean="0"/>
              <a:t>Establish </a:t>
            </a:r>
            <a:r>
              <a:rPr lang="en-US" sz="2000" dirty="0"/>
              <a:t>Expert OPM Team to Consult Two or Three Agencies to Address SES Conduct and Performance </a:t>
            </a:r>
            <a:r>
              <a:rPr lang="en-US" sz="2000" dirty="0" smtClean="0"/>
              <a:t>Challenges (OPM Action) </a:t>
            </a:r>
            <a:endParaRPr lang="en-US" sz="1600" i="1" dirty="0"/>
          </a:p>
          <a:p>
            <a:r>
              <a:rPr lang="en-US" sz="1600" i="1" dirty="0" smtClean="0"/>
              <a:t>Shaded actions indicate agency </a:t>
            </a:r>
            <a:r>
              <a:rPr lang="en-US" sz="1600" i="1" dirty="0"/>
              <a:t>specific implementation in 3 waves of agencies starting in </a:t>
            </a:r>
            <a:r>
              <a:rPr lang="en-US" sz="1600" i="1" dirty="0" smtClean="0"/>
              <a:t>FY16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50983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484" y="364387"/>
            <a:ext cx="10515600" cy="665389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The Value of Rotations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484" y="1029776"/>
            <a:ext cx="10175808" cy="5293532"/>
          </a:xfrm>
        </p:spPr>
        <p:txBody>
          <a:bodyPr>
            <a:normAutofit lnSpcReduction="10000"/>
          </a:bodyPr>
          <a:lstStyle/>
          <a:p>
            <a:pPr marL="0" lvl="1" indent="0">
              <a:buNone/>
            </a:pPr>
            <a:endParaRPr lang="en-US" sz="2800" dirty="0" smtClean="0"/>
          </a:p>
          <a:p>
            <a:pPr marL="342900" lvl="1" indent="-342900">
              <a:buFont typeface="Arial" charset="0"/>
              <a:buChar char="•"/>
            </a:pPr>
            <a:r>
              <a:rPr lang="en-US" sz="2800" dirty="0"/>
              <a:t>Rotations allow executives to develop broad </a:t>
            </a:r>
            <a:r>
              <a:rPr lang="en-US" sz="2800" dirty="0" smtClean="0"/>
              <a:t>enterprise experience </a:t>
            </a:r>
            <a:r>
              <a:rPr lang="en-US" sz="2800" dirty="0"/>
              <a:t>and build networks across </a:t>
            </a:r>
            <a:r>
              <a:rPr lang="en-US" sz="2800" dirty="0" smtClean="0"/>
              <a:t>government.</a:t>
            </a:r>
          </a:p>
          <a:p>
            <a:pPr marL="0" lvl="1" indent="0">
              <a:buNone/>
            </a:pPr>
            <a:endParaRPr lang="en-US" sz="2800" dirty="0"/>
          </a:p>
          <a:p>
            <a:pPr marL="342900" lvl="1" indent="-342900">
              <a:buFont typeface="Arial" charset="0"/>
              <a:buChar char="•"/>
            </a:pPr>
            <a:r>
              <a:rPr lang="en-US" sz="2800" dirty="0"/>
              <a:t>They provide executives with a chance to engage in customer </a:t>
            </a:r>
            <a:r>
              <a:rPr lang="en-US" sz="2800" dirty="0" smtClean="0"/>
              <a:t>focused </a:t>
            </a:r>
            <a:r>
              <a:rPr lang="en-US" sz="2800" dirty="0"/>
              <a:t>work, thereby deepening their understanding of the agency’s impact on those it </a:t>
            </a:r>
            <a:r>
              <a:rPr lang="en-US" sz="2800" dirty="0" smtClean="0"/>
              <a:t>serves.</a:t>
            </a:r>
          </a:p>
          <a:p>
            <a:pPr marL="0" lvl="1" indent="0">
              <a:buNone/>
            </a:pPr>
            <a:endParaRPr lang="en-US" sz="2800" dirty="0" smtClean="0"/>
          </a:p>
          <a:p>
            <a:pPr marL="342900" lvl="1" indent="-342900">
              <a:buFont typeface="Arial" charset="0"/>
              <a:buChar char="•"/>
            </a:pPr>
            <a:r>
              <a:rPr lang="en-US" sz="2800" dirty="0" smtClean="0"/>
              <a:t>Rotations give </a:t>
            </a:r>
            <a:r>
              <a:rPr lang="en-US" sz="2800" dirty="0"/>
              <a:t>mission-support executives a chance to experience program work and vice-versa.</a:t>
            </a:r>
          </a:p>
          <a:p>
            <a:pPr marL="0" lvl="1" indent="0">
              <a:buNone/>
            </a:pPr>
            <a:endParaRPr lang="en-US" dirty="0"/>
          </a:p>
          <a:p>
            <a:pPr marL="342900" lvl="1" indent="-342900">
              <a:buFont typeface="Arial" charset="0"/>
              <a:buChar char="•"/>
            </a:pPr>
            <a:r>
              <a:rPr lang="en-US" sz="2800" dirty="0" smtClean="0"/>
              <a:t>They promote collaboration and sharing of best practices across government, leading to increased agency and government performance. </a:t>
            </a:r>
          </a:p>
          <a:p>
            <a:pPr marL="0" lvl="1" indent="0">
              <a:buNone/>
            </a:pPr>
            <a:endParaRPr lang="en-US" sz="2800" dirty="0" smtClean="0"/>
          </a:p>
          <a:p>
            <a:pPr marL="0" lvl="1" indent="0">
              <a:buNone/>
            </a:pPr>
            <a:endParaRPr lang="en-US" dirty="0"/>
          </a:p>
          <a:p>
            <a:pPr marL="0" lvl="1" indent="0">
              <a:buNone/>
            </a:pPr>
            <a:endParaRPr lang="en-US" dirty="0" smtClean="0"/>
          </a:p>
          <a:p>
            <a:pPr marL="0" lvl="1" indent="0">
              <a:buNone/>
            </a:pPr>
            <a:endParaRPr lang="en-US" dirty="0" smtClean="0"/>
          </a:p>
          <a:p>
            <a:pPr marL="914400" lvl="3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281514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133</Words>
  <Application>Microsoft Office PowerPoint</Application>
  <PresentationFormat>Custom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Actions in Executive Order Released December 15, 2015  and OPM Actions</vt:lpstr>
      <vt:lpstr>The Value of Rotations</vt:lpstr>
    </vt:vector>
  </TitlesOfParts>
  <Company>OMB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Conrad, Margot</dc:creator>
  <cp:lastModifiedBy>Guerrero, Yadira</cp:lastModifiedBy>
  <cp:revision>12</cp:revision>
  <dcterms:created xsi:type="dcterms:W3CDTF">2016-02-01T01:52:36Z</dcterms:created>
  <dcterms:modified xsi:type="dcterms:W3CDTF">2016-02-01T19:49:45Z</dcterms:modified>
</cp:coreProperties>
</file>